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2" r:id="rId7"/>
    <p:sldId id="258"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p:scale>
          <a:sx n="50" d="100"/>
          <a:sy n="50" d="100"/>
        </p:scale>
        <p:origin x="600"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1" y="-248519"/>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9" name="Picture 8"/>
          <p:cNvPicPr>
            <a:picLocks noChangeAspect="1"/>
          </p:cNvPicPr>
          <p:nvPr userDrawn="1"/>
        </p:nvPicPr>
        <p:blipFill>
          <a:blip r:embed="rId2"/>
          <a:stretch>
            <a:fillRect/>
          </a:stretch>
        </p:blipFill>
        <p:spPr>
          <a:xfrm>
            <a:off x="6740770" y="5339705"/>
            <a:ext cx="5253068" cy="1313267"/>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5/17/2017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5/17/2017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sz="4800" b="0">
                <a:latin typeface="Franklin Gothic Heavy" charset="0"/>
                <a:ea typeface="Franklin Gothic Heavy" charset="0"/>
                <a:cs typeface="Franklin Gothic Heavy" charset="0"/>
              </a:defRPr>
            </a:lvl1pPr>
          </a:lstStyle>
          <a:p>
            <a:r>
              <a:rPr lang="en-US" dirty="0" smtClean="0"/>
              <a:t>Click to edit Master title style</a:t>
            </a:r>
            <a:endParaRPr lang="en-US" dirty="0"/>
          </a:p>
        </p:txBody>
      </p:sp>
      <p:pic>
        <p:nvPicPr>
          <p:cNvPr id="7" name="Picture 6"/>
          <p:cNvPicPr>
            <a:picLocks noChangeAspect="1"/>
          </p:cNvPicPr>
          <p:nvPr userDrawn="1"/>
        </p:nvPicPr>
        <p:blipFill>
          <a:blip r:embed="rId2"/>
          <a:stretch>
            <a:fillRect/>
          </a:stretch>
        </p:blipFill>
        <p:spPr>
          <a:xfrm>
            <a:off x="-1893277" y="1735015"/>
            <a:ext cx="5216770" cy="5216770"/>
          </a:xfrm>
          <a:prstGeom prst="rect">
            <a:avLst/>
          </a:prstGeom>
        </p:spPr>
      </p:pic>
      <p:pic>
        <p:nvPicPr>
          <p:cNvPr id="8" name="Picture 7"/>
          <p:cNvPicPr>
            <a:picLocks noChangeAspect="1"/>
          </p:cNvPicPr>
          <p:nvPr userDrawn="1"/>
        </p:nvPicPr>
        <p:blipFill>
          <a:blip r:embed="rId3"/>
          <a:stretch>
            <a:fillRect/>
          </a:stretch>
        </p:blipFill>
        <p:spPr>
          <a:xfrm>
            <a:off x="10728436" y="6392006"/>
            <a:ext cx="1307123" cy="326781"/>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5/17/2017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5/17/2017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5/17/2017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5/17/2017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5/17/2017</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5/17/2017</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4" r:id="rId2"/>
    <p:sldLayoutId id="2147483650" r:id="rId3"/>
    <p:sldLayoutId id="2147483651" r:id="rId4"/>
    <p:sldLayoutId id="2147483652" r:id="rId5"/>
    <p:sldLayoutId id="2147483653"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0001" y="851270"/>
            <a:ext cx="10572000" cy="2971051"/>
          </a:xfrm>
        </p:spPr>
        <p:txBody>
          <a:bodyPr/>
          <a:lstStyle/>
          <a:p>
            <a:r>
              <a:rPr lang="en-US" dirty="0" smtClean="0"/>
              <a:t>NEUROFIBROMATOSIS</a:t>
            </a:r>
            <a:br>
              <a:rPr lang="en-US" dirty="0" smtClean="0"/>
            </a:br>
            <a:r>
              <a:rPr lang="en-US" b="0" dirty="0" err="1"/>
              <a:t>n</a:t>
            </a:r>
            <a:r>
              <a:rPr lang="en-US" b="0" i="1" dirty="0" err="1"/>
              <a:t>oo</a:t>
            </a:r>
            <a:r>
              <a:rPr lang="en-US" b="0" dirty="0"/>
              <a:t> r-oh-</a:t>
            </a:r>
            <a:r>
              <a:rPr lang="en-US" b="0" dirty="0" err="1"/>
              <a:t>fahy</a:t>
            </a:r>
            <a:r>
              <a:rPr lang="en-US" b="0" dirty="0"/>
              <a:t>-</a:t>
            </a:r>
            <a:r>
              <a:rPr lang="en-US" b="0" dirty="0" err="1"/>
              <a:t>broh</a:t>
            </a:r>
            <a:r>
              <a:rPr lang="en-US" b="0" dirty="0"/>
              <a:t>-</a:t>
            </a:r>
            <a:r>
              <a:rPr lang="en-US" b="0" dirty="0" err="1"/>
              <a:t>m</a:t>
            </a:r>
            <a:r>
              <a:rPr lang="en-US" b="0" i="1" dirty="0" err="1"/>
              <a:t>uh</a:t>
            </a:r>
            <a:r>
              <a:rPr lang="en-US" b="0" dirty="0"/>
              <a:t>-</a:t>
            </a:r>
            <a:r>
              <a:rPr lang="en-US" dirty="0" err="1"/>
              <a:t>toh</a:t>
            </a:r>
            <a:r>
              <a:rPr lang="en-US" b="0" dirty="0"/>
              <a:t>-sis</a:t>
            </a:r>
            <a:endParaRPr lang="en-US" dirty="0"/>
          </a:p>
        </p:txBody>
      </p:sp>
      <p:sp>
        <p:nvSpPr>
          <p:cNvPr id="3" name="Subtitle 2"/>
          <p:cNvSpPr>
            <a:spLocks noGrp="1"/>
          </p:cNvSpPr>
          <p:nvPr>
            <p:ph type="subTitle" idx="1"/>
          </p:nvPr>
        </p:nvSpPr>
        <p:spPr>
          <a:xfrm>
            <a:off x="552093" y="5327739"/>
            <a:ext cx="4219199" cy="1202015"/>
          </a:xfrm>
        </p:spPr>
        <p:txBody>
          <a:bodyPr>
            <a:normAutofit/>
          </a:bodyPr>
          <a:lstStyle/>
          <a:p>
            <a:r>
              <a:rPr lang="en-US" sz="2800" b="1" dirty="0" smtClean="0"/>
              <a:t>Hard to pronounce</a:t>
            </a:r>
            <a:r>
              <a:rPr lang="en-US" sz="2800" b="1" smtClean="0"/>
              <a:t>, </a:t>
            </a:r>
          </a:p>
          <a:p>
            <a:r>
              <a:rPr lang="en-US" sz="2800" b="1" dirty="0" smtClean="0"/>
              <a:t>harder to live with</a:t>
            </a:r>
            <a:r>
              <a:rPr lang="mr-IN" sz="2800" b="1" dirty="0" smtClean="0"/>
              <a:t>…</a:t>
            </a:r>
            <a:endParaRPr lang="en-US" sz="2800" b="1" dirty="0"/>
          </a:p>
        </p:txBody>
      </p:sp>
    </p:spTree>
    <p:extLst>
      <p:ext uri="{BB962C8B-B14F-4D97-AF65-F5344CB8AC3E}">
        <p14:creationId xmlns:p14="http://schemas.microsoft.com/office/powerpoint/2010/main" val="653279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latin typeface="Franklin Gothic Heavy" charset="0"/>
                <a:ea typeface="Franklin Gothic Heavy" charset="0"/>
                <a:cs typeface="Franklin Gothic Heavy" charset="0"/>
              </a:rPr>
              <a:t>What is it???</a:t>
            </a:r>
            <a:endParaRPr lang="en-US" b="0" dirty="0">
              <a:latin typeface="Franklin Gothic Heavy" charset="0"/>
              <a:ea typeface="Franklin Gothic Heavy" charset="0"/>
              <a:cs typeface="Franklin Gothic Heavy" charset="0"/>
            </a:endParaRPr>
          </a:p>
        </p:txBody>
      </p:sp>
      <p:sp>
        <p:nvSpPr>
          <p:cNvPr id="5" name="Rectangle 4"/>
          <p:cNvSpPr/>
          <p:nvPr/>
        </p:nvSpPr>
        <p:spPr>
          <a:xfrm>
            <a:off x="1617786" y="2551837"/>
            <a:ext cx="10105292" cy="2993178"/>
          </a:xfrm>
          <a:prstGeom prst="rect">
            <a:avLst/>
          </a:prstGeom>
        </p:spPr>
        <p:txBody>
          <a:bodyPr>
            <a:noAutofit/>
          </a:bodyPr>
          <a:lstStyle/>
          <a:p>
            <a:r>
              <a:rPr lang="en-US" sz="2400" dirty="0">
                <a:solidFill>
                  <a:srgbClr val="111111"/>
                </a:solidFill>
                <a:latin typeface="Franklin Gothic Book" charset="0"/>
                <a:ea typeface="Franklin Gothic Book" charset="0"/>
                <a:cs typeface="Franklin Gothic Book" charset="0"/>
              </a:rPr>
              <a:t>Neurofibromatosis is an incurable, genetic disorder of the nervous system. It mainly affects the development of nerve cell tissues. Tumors known as </a:t>
            </a:r>
            <a:r>
              <a:rPr lang="en-US" sz="2400" dirty="0" err="1">
                <a:solidFill>
                  <a:srgbClr val="111111"/>
                </a:solidFill>
                <a:latin typeface="Franklin Gothic Book" charset="0"/>
                <a:ea typeface="Franklin Gothic Book" charset="0"/>
                <a:cs typeface="Franklin Gothic Book" charset="0"/>
              </a:rPr>
              <a:t>neurofibromas</a:t>
            </a:r>
            <a:r>
              <a:rPr lang="en-US" sz="2400" dirty="0">
                <a:solidFill>
                  <a:srgbClr val="111111"/>
                </a:solidFill>
                <a:latin typeface="Franklin Gothic Book" charset="0"/>
                <a:ea typeface="Franklin Gothic Book" charset="0"/>
                <a:cs typeface="Franklin Gothic Book" charset="0"/>
              </a:rPr>
              <a:t> develop on the nerves, and these can lead to other problems</a:t>
            </a:r>
            <a:r>
              <a:rPr lang="en-US" sz="2400" dirty="0" smtClean="0">
                <a:solidFill>
                  <a:srgbClr val="111111"/>
                </a:solidFill>
                <a:latin typeface="Franklin Gothic Book" charset="0"/>
                <a:ea typeface="Franklin Gothic Book" charset="0"/>
                <a:cs typeface="Franklin Gothic Book" charset="0"/>
              </a:rPr>
              <a:t>.</a:t>
            </a:r>
          </a:p>
          <a:p>
            <a:endParaRPr lang="en-US" sz="2400" dirty="0">
              <a:solidFill>
                <a:srgbClr val="111111"/>
              </a:solidFill>
              <a:latin typeface="Franklin Gothic Book" charset="0"/>
              <a:ea typeface="Franklin Gothic Book" charset="0"/>
              <a:cs typeface="Franklin Gothic Book" charset="0"/>
            </a:endParaRPr>
          </a:p>
          <a:p>
            <a:r>
              <a:rPr lang="en-US" sz="2400" dirty="0">
                <a:solidFill>
                  <a:srgbClr val="111111"/>
                </a:solidFill>
                <a:latin typeface="Franklin Gothic Book" charset="0"/>
                <a:ea typeface="Franklin Gothic Book" charset="0"/>
                <a:cs typeface="Franklin Gothic Book" charset="0"/>
              </a:rPr>
              <a:t>The tumors may be harmless, or they may compress the nerves and other tissues, leading to serious damage.</a:t>
            </a:r>
            <a:endParaRPr lang="en-US" sz="2400" b="0" i="0" dirty="0">
              <a:solidFill>
                <a:srgbClr val="111111"/>
              </a:solidFill>
              <a:effectLst/>
              <a:latin typeface="Franklin Gothic Book" charset="0"/>
              <a:ea typeface="Franklin Gothic Book" charset="0"/>
              <a:cs typeface="Franklin Gothic Book" charset="0"/>
            </a:endParaRPr>
          </a:p>
        </p:txBody>
      </p:sp>
    </p:spTree>
    <p:extLst>
      <p:ext uri="{BB962C8B-B14F-4D97-AF65-F5344CB8AC3E}">
        <p14:creationId xmlns:p14="http://schemas.microsoft.com/office/powerpoint/2010/main" val="1887497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Franklin Gothic Heavy" charset="0"/>
                <a:ea typeface="Franklin Gothic Heavy" charset="0"/>
                <a:cs typeface="Franklin Gothic Heavy" charset="0"/>
              </a:rPr>
              <a:t>Types of N</a:t>
            </a:r>
            <a:r>
              <a:rPr lang="en-US" dirty="0" smtClean="0">
                <a:solidFill>
                  <a:schemeClr val="tx1"/>
                </a:solidFill>
                <a:latin typeface="Franklin Gothic Heavy" charset="0"/>
                <a:ea typeface="Franklin Gothic Heavy" charset="0"/>
                <a:cs typeface="Franklin Gothic Heavy" charset="0"/>
              </a:rPr>
              <a:t>eurofibromatosis</a:t>
            </a:r>
            <a:endParaRPr lang="en-US" dirty="0">
              <a:solidFill>
                <a:schemeClr val="tx1"/>
              </a:solidFill>
              <a:latin typeface="Franklin Gothic Heavy" charset="0"/>
              <a:ea typeface="Franklin Gothic Heavy" charset="0"/>
              <a:cs typeface="Franklin Gothic Heavy" charset="0"/>
            </a:endParaRPr>
          </a:p>
        </p:txBody>
      </p:sp>
      <p:sp>
        <p:nvSpPr>
          <p:cNvPr id="3" name="Rectangle 2"/>
          <p:cNvSpPr/>
          <p:nvPr/>
        </p:nvSpPr>
        <p:spPr>
          <a:xfrm>
            <a:off x="1418493" y="2967335"/>
            <a:ext cx="10199076" cy="830997"/>
          </a:xfrm>
          <a:prstGeom prst="rect">
            <a:avLst/>
          </a:prstGeom>
        </p:spPr>
        <p:txBody>
          <a:bodyPr wrap="square">
            <a:spAutoFit/>
          </a:bodyPr>
          <a:lstStyle/>
          <a:p>
            <a:r>
              <a:rPr lang="en-US" sz="2400" dirty="0" smtClean="0">
                <a:solidFill>
                  <a:srgbClr val="111111"/>
                </a:solidFill>
                <a:latin typeface="+mj-lt"/>
              </a:rPr>
              <a:t>The </a:t>
            </a:r>
            <a:r>
              <a:rPr lang="en-US" sz="2400" dirty="0">
                <a:solidFill>
                  <a:srgbClr val="111111"/>
                </a:solidFill>
                <a:latin typeface="+mj-lt"/>
              </a:rPr>
              <a:t>three types of neurofibromatosis are Nf1, Nf2, and </a:t>
            </a:r>
            <a:r>
              <a:rPr lang="en-US" sz="2400" dirty="0" err="1">
                <a:solidFill>
                  <a:srgbClr val="111111"/>
                </a:solidFill>
                <a:latin typeface="+mj-lt"/>
              </a:rPr>
              <a:t>schwannomatosis</a:t>
            </a:r>
            <a:r>
              <a:rPr lang="en-US" sz="2400" dirty="0">
                <a:solidFill>
                  <a:srgbClr val="111111"/>
                </a:solidFill>
                <a:latin typeface="+mj-lt"/>
              </a:rPr>
              <a:t>.</a:t>
            </a:r>
            <a:endParaRPr lang="en-US" sz="2400" b="0" i="0" dirty="0">
              <a:solidFill>
                <a:srgbClr val="111111"/>
              </a:solidFill>
              <a:effectLst/>
              <a:latin typeface="+mj-lt"/>
            </a:endParaRPr>
          </a:p>
        </p:txBody>
      </p:sp>
    </p:spTree>
    <p:extLst>
      <p:ext uri="{BB962C8B-B14F-4D97-AF65-F5344CB8AC3E}">
        <p14:creationId xmlns:p14="http://schemas.microsoft.com/office/powerpoint/2010/main" val="1661045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latin typeface="Franklin Gothic Heavy" charset="0"/>
                <a:ea typeface="Franklin Gothic Heavy" charset="0"/>
                <a:cs typeface="Franklin Gothic Heavy" charset="0"/>
              </a:rPr>
              <a:t>Neurofibromatosis 1	</a:t>
            </a:r>
            <a:endParaRPr lang="en-US" b="0" dirty="0">
              <a:latin typeface="Franklin Gothic Heavy" charset="0"/>
              <a:ea typeface="Franklin Gothic Heavy" charset="0"/>
              <a:cs typeface="Franklin Gothic Heavy" charset="0"/>
            </a:endParaRPr>
          </a:p>
        </p:txBody>
      </p:sp>
      <p:sp>
        <p:nvSpPr>
          <p:cNvPr id="3" name="Rectangle 2"/>
          <p:cNvSpPr/>
          <p:nvPr/>
        </p:nvSpPr>
        <p:spPr>
          <a:xfrm>
            <a:off x="1359877" y="2428579"/>
            <a:ext cx="10022121" cy="3785652"/>
          </a:xfrm>
          <a:prstGeom prst="rect">
            <a:avLst/>
          </a:prstGeom>
        </p:spPr>
        <p:txBody>
          <a:bodyPr wrap="square">
            <a:spAutoFit/>
          </a:bodyPr>
          <a:lstStyle/>
          <a:p>
            <a:pPr marL="285750" indent="-285750">
              <a:spcAft>
                <a:spcPts val="600"/>
              </a:spcAft>
              <a:buFont typeface="Arial" charset="0"/>
              <a:buChar char="•"/>
            </a:pPr>
            <a:r>
              <a:rPr lang="en-US" sz="2000" dirty="0" smtClean="0">
                <a:solidFill>
                  <a:schemeClr val="bg1"/>
                </a:solidFill>
              </a:rPr>
              <a:t>NF1 </a:t>
            </a:r>
            <a:r>
              <a:rPr lang="en-US" sz="2000" dirty="0">
                <a:solidFill>
                  <a:schemeClr val="bg1"/>
                </a:solidFill>
              </a:rPr>
              <a:t>is the most common type of neurofibromatosis. Also known as von Recklinghausen's disease, von Recklinghausen NF, or peripheral </a:t>
            </a:r>
            <a:r>
              <a:rPr lang="en-US" sz="2000" dirty="0" smtClean="0">
                <a:solidFill>
                  <a:schemeClr val="bg1"/>
                </a:solidFill>
              </a:rPr>
              <a:t>neurofibromatosis.</a:t>
            </a:r>
          </a:p>
          <a:p>
            <a:pPr marL="285750" indent="-285750">
              <a:spcAft>
                <a:spcPts val="600"/>
              </a:spcAft>
              <a:buFont typeface="Arial" charset="0"/>
              <a:buChar char="•"/>
            </a:pPr>
            <a:r>
              <a:rPr lang="en-US" sz="2000" dirty="0" smtClean="0">
                <a:solidFill>
                  <a:schemeClr val="bg1"/>
                </a:solidFill>
              </a:rPr>
              <a:t>It </a:t>
            </a:r>
            <a:r>
              <a:rPr lang="en-US" sz="2000" dirty="0">
                <a:solidFill>
                  <a:schemeClr val="bg1"/>
                </a:solidFill>
              </a:rPr>
              <a:t>is transmitted on chromosome 17. It mostly results from a mutation, rather than a deletion, of the Nf1 gene. </a:t>
            </a:r>
            <a:endParaRPr lang="en-US" sz="2000" dirty="0" smtClean="0">
              <a:solidFill>
                <a:schemeClr val="bg1"/>
              </a:solidFill>
            </a:endParaRPr>
          </a:p>
          <a:p>
            <a:pPr marL="285750" indent="-285750">
              <a:spcAft>
                <a:spcPts val="600"/>
              </a:spcAft>
              <a:buFont typeface="Arial" charset="0"/>
              <a:buChar char="•"/>
            </a:pPr>
            <a:r>
              <a:rPr lang="en-US" sz="2000" dirty="0" smtClean="0">
                <a:solidFill>
                  <a:schemeClr val="bg1"/>
                </a:solidFill>
              </a:rPr>
              <a:t>It </a:t>
            </a:r>
            <a:r>
              <a:rPr lang="en-US" sz="2000" dirty="0">
                <a:solidFill>
                  <a:schemeClr val="bg1"/>
                </a:solidFill>
              </a:rPr>
              <a:t>is thought to affect 1 in every 3,000 people</a:t>
            </a:r>
            <a:r>
              <a:rPr lang="en-US" sz="2000" dirty="0" smtClean="0">
                <a:solidFill>
                  <a:schemeClr val="bg1"/>
                </a:solidFill>
              </a:rPr>
              <a:t>.</a:t>
            </a:r>
          </a:p>
          <a:p>
            <a:pPr marL="285750" indent="-285750">
              <a:spcAft>
                <a:spcPts val="600"/>
              </a:spcAft>
              <a:buFont typeface="Arial" charset="0"/>
              <a:buChar char="•"/>
            </a:pPr>
            <a:r>
              <a:rPr lang="en-US" sz="2000" dirty="0" smtClean="0">
                <a:solidFill>
                  <a:schemeClr val="bg1"/>
                </a:solidFill>
              </a:rPr>
              <a:t>Shortly </a:t>
            </a:r>
            <a:r>
              <a:rPr lang="en-US" sz="2000" dirty="0">
                <a:solidFill>
                  <a:schemeClr val="bg1"/>
                </a:solidFill>
              </a:rPr>
              <a:t>after birth, birthmarks may appear in different parts of the body</a:t>
            </a:r>
            <a:r>
              <a:rPr lang="en-US" sz="2000" dirty="0" smtClean="0">
                <a:solidFill>
                  <a:schemeClr val="bg1"/>
                </a:solidFill>
              </a:rPr>
              <a:t>.</a:t>
            </a:r>
          </a:p>
          <a:p>
            <a:pPr marL="285750" indent="-285750">
              <a:spcAft>
                <a:spcPts val="600"/>
              </a:spcAft>
              <a:buFont typeface="Arial" charset="0"/>
              <a:buChar char="•"/>
            </a:pPr>
            <a:r>
              <a:rPr lang="en-US" sz="2000" dirty="0" smtClean="0">
                <a:solidFill>
                  <a:schemeClr val="bg1"/>
                </a:solidFill>
              </a:rPr>
              <a:t>During </a:t>
            </a:r>
            <a:r>
              <a:rPr lang="en-US" sz="2000" dirty="0">
                <a:solidFill>
                  <a:schemeClr val="bg1"/>
                </a:solidFill>
              </a:rPr>
              <a:t>late childhood, lesions, or tumors, may appear on or under the skin, numbering from a few to thousands. Occasionally, </a:t>
            </a:r>
            <a:r>
              <a:rPr lang="en-US" sz="2000" dirty="0" smtClean="0">
                <a:solidFill>
                  <a:schemeClr val="bg1"/>
                </a:solidFill>
              </a:rPr>
              <a:t>the </a:t>
            </a:r>
            <a:r>
              <a:rPr lang="en-US" sz="2000" dirty="0">
                <a:solidFill>
                  <a:schemeClr val="bg1"/>
                </a:solidFill>
              </a:rPr>
              <a:t>tumors become cancerous.Nf1 can be barely noticeable, </a:t>
            </a:r>
            <a:r>
              <a:rPr lang="en-US" sz="2000" dirty="0" smtClean="0">
                <a:solidFill>
                  <a:schemeClr val="bg1"/>
                </a:solidFill>
              </a:rPr>
              <a:t>it </a:t>
            </a:r>
            <a:r>
              <a:rPr lang="en-US" sz="2000" dirty="0">
                <a:solidFill>
                  <a:schemeClr val="bg1"/>
                </a:solidFill>
              </a:rPr>
              <a:t>can be unsightly, or it can lead to potentially serious complications. </a:t>
            </a:r>
            <a:r>
              <a:rPr lang="en-US" sz="2000" dirty="0" smtClean="0">
                <a:solidFill>
                  <a:schemeClr val="bg1"/>
                </a:solidFill>
              </a:rPr>
              <a:t>Around </a:t>
            </a:r>
            <a:r>
              <a:rPr lang="en-US" sz="2000" dirty="0">
                <a:solidFill>
                  <a:schemeClr val="bg1"/>
                </a:solidFill>
              </a:rPr>
              <a:t>60 percent of cases are minor.</a:t>
            </a:r>
          </a:p>
        </p:txBody>
      </p:sp>
    </p:spTree>
    <p:extLst>
      <p:ext uri="{BB962C8B-B14F-4D97-AF65-F5344CB8AC3E}">
        <p14:creationId xmlns:p14="http://schemas.microsoft.com/office/powerpoint/2010/main" val="880723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smtClean="0">
                <a:latin typeface="Franklin Gothic Heavy" charset="0"/>
                <a:ea typeface="Franklin Gothic Heavy" charset="0"/>
                <a:cs typeface="Franklin Gothic Heavy" charset="0"/>
              </a:rPr>
              <a:t>Neurofibromatosis 2</a:t>
            </a:r>
            <a:r>
              <a:rPr lang="en-US" dirty="0" smtClean="0"/>
              <a:t>	</a:t>
            </a:r>
            <a:endParaRPr lang="en-US" dirty="0"/>
          </a:p>
        </p:txBody>
      </p:sp>
      <p:sp>
        <p:nvSpPr>
          <p:cNvPr id="3" name="Rectangle 2"/>
          <p:cNvSpPr/>
          <p:nvPr/>
        </p:nvSpPr>
        <p:spPr>
          <a:xfrm>
            <a:off x="1336431" y="2170670"/>
            <a:ext cx="10433538" cy="4216539"/>
          </a:xfrm>
          <a:prstGeom prst="rect">
            <a:avLst/>
          </a:prstGeom>
        </p:spPr>
        <p:txBody>
          <a:bodyPr wrap="square">
            <a:spAutoFit/>
          </a:bodyPr>
          <a:lstStyle/>
          <a:p>
            <a:pPr marL="285750" indent="-285750">
              <a:spcAft>
                <a:spcPts val="600"/>
              </a:spcAft>
              <a:buFont typeface="Arial" charset="0"/>
              <a:buChar char="•"/>
            </a:pPr>
            <a:r>
              <a:rPr lang="en-US" sz="1700" dirty="0">
                <a:solidFill>
                  <a:schemeClr val="bg1"/>
                </a:solidFill>
              </a:rPr>
              <a:t>Nf2 is a more serious condition in which tumors grow on nerves deep inside the body</a:t>
            </a:r>
            <a:r>
              <a:rPr lang="en-US" sz="1700" dirty="0" smtClean="0">
                <a:solidFill>
                  <a:schemeClr val="bg1"/>
                </a:solidFill>
              </a:rPr>
              <a:t>.</a:t>
            </a:r>
          </a:p>
          <a:p>
            <a:pPr marL="285750" indent="-285750">
              <a:spcAft>
                <a:spcPts val="600"/>
              </a:spcAft>
              <a:buFont typeface="Arial" charset="0"/>
              <a:buChar char="•"/>
            </a:pPr>
            <a:r>
              <a:rPr lang="en-US" sz="1700" dirty="0" smtClean="0">
                <a:solidFill>
                  <a:schemeClr val="bg1"/>
                </a:solidFill>
              </a:rPr>
              <a:t>An </a:t>
            </a:r>
            <a:r>
              <a:rPr lang="en-US" sz="1700" dirty="0">
                <a:solidFill>
                  <a:schemeClr val="bg1"/>
                </a:solidFill>
              </a:rPr>
              <a:t>acoustic neuroma is a common kind of brain tumor that develops on the nerve that goes from the brain to the inner ear</a:t>
            </a:r>
            <a:r>
              <a:rPr lang="en-US" sz="1700" dirty="0" smtClean="0">
                <a:solidFill>
                  <a:schemeClr val="bg1"/>
                </a:solidFill>
              </a:rPr>
              <a:t>.</a:t>
            </a:r>
          </a:p>
          <a:p>
            <a:pPr marL="285750" indent="-285750">
              <a:spcAft>
                <a:spcPts val="600"/>
              </a:spcAft>
              <a:buFont typeface="Arial" charset="0"/>
              <a:buChar char="•"/>
            </a:pPr>
            <a:r>
              <a:rPr lang="en-US" sz="1700" dirty="0" smtClean="0">
                <a:solidFill>
                  <a:schemeClr val="bg1"/>
                </a:solidFill>
              </a:rPr>
              <a:t>Symptoms </a:t>
            </a:r>
            <a:r>
              <a:rPr lang="en-US" sz="1700" dirty="0">
                <a:solidFill>
                  <a:schemeClr val="bg1"/>
                </a:solidFill>
              </a:rPr>
              <a:t>may include</a:t>
            </a:r>
            <a:r>
              <a:rPr lang="en-US" sz="1700" dirty="0" smtClean="0">
                <a:solidFill>
                  <a:schemeClr val="bg1"/>
                </a:solidFill>
              </a:rPr>
              <a:t>: Facial </a:t>
            </a:r>
            <a:r>
              <a:rPr lang="en-US" sz="1700" dirty="0">
                <a:solidFill>
                  <a:schemeClr val="bg1"/>
                </a:solidFill>
              </a:rPr>
              <a:t>numbness, weakness and sometimes </a:t>
            </a:r>
            <a:r>
              <a:rPr lang="en-US" sz="1700" dirty="0" smtClean="0">
                <a:solidFill>
                  <a:schemeClr val="bg1"/>
                </a:solidFill>
              </a:rPr>
              <a:t>paralysis. Gradual</a:t>
            </a:r>
            <a:r>
              <a:rPr lang="en-US" sz="1700" dirty="0">
                <a:solidFill>
                  <a:schemeClr val="bg1"/>
                </a:solidFill>
              </a:rPr>
              <a:t>, or more rarely </a:t>
            </a:r>
            <a:r>
              <a:rPr lang="en-US" sz="1700" dirty="0" smtClean="0">
                <a:solidFill>
                  <a:schemeClr val="bg1"/>
                </a:solidFill>
              </a:rPr>
              <a:t>hearing loss, loss </a:t>
            </a:r>
            <a:r>
              <a:rPr lang="en-US" sz="1700" dirty="0">
                <a:solidFill>
                  <a:schemeClr val="bg1"/>
                </a:solidFill>
              </a:rPr>
              <a:t>of balance, dizziness, and </a:t>
            </a:r>
            <a:r>
              <a:rPr lang="en-US" sz="1700" dirty="0" smtClean="0">
                <a:solidFill>
                  <a:schemeClr val="bg1"/>
                </a:solidFill>
              </a:rPr>
              <a:t>vertigo. Tinnitus</a:t>
            </a:r>
            <a:r>
              <a:rPr lang="en-US" sz="1700" dirty="0">
                <a:solidFill>
                  <a:schemeClr val="bg1"/>
                </a:solidFill>
              </a:rPr>
              <a:t>, or ringing in the affected </a:t>
            </a:r>
            <a:r>
              <a:rPr lang="en-US" sz="1700" dirty="0" smtClean="0">
                <a:solidFill>
                  <a:schemeClr val="bg1"/>
                </a:solidFill>
              </a:rPr>
              <a:t>ear</a:t>
            </a:r>
          </a:p>
          <a:p>
            <a:pPr marL="285750" indent="-285750">
              <a:spcAft>
                <a:spcPts val="600"/>
              </a:spcAft>
              <a:buFont typeface="Arial" charset="0"/>
              <a:buChar char="•"/>
            </a:pPr>
            <a:r>
              <a:rPr lang="en-US" sz="1700" dirty="0" smtClean="0">
                <a:solidFill>
                  <a:schemeClr val="bg1"/>
                </a:solidFill>
              </a:rPr>
              <a:t>Symptoms </a:t>
            </a:r>
            <a:r>
              <a:rPr lang="en-US" sz="1700" dirty="0">
                <a:solidFill>
                  <a:schemeClr val="bg1"/>
                </a:solidFill>
              </a:rPr>
              <a:t>may worsen as the tumor grows. The neuroma may compress the brainstem, which can be life-threatening. A small tumor may not cause any problems</a:t>
            </a:r>
            <a:r>
              <a:rPr lang="en-US" sz="1700" dirty="0" smtClean="0">
                <a:solidFill>
                  <a:schemeClr val="bg1"/>
                </a:solidFill>
              </a:rPr>
              <a:t>.</a:t>
            </a:r>
          </a:p>
          <a:p>
            <a:pPr marL="285750" indent="-285750">
              <a:spcAft>
                <a:spcPts val="600"/>
              </a:spcAft>
              <a:buFont typeface="Arial" charset="0"/>
              <a:buChar char="•"/>
            </a:pPr>
            <a:r>
              <a:rPr lang="en-US" sz="1700" dirty="0" smtClean="0">
                <a:solidFill>
                  <a:schemeClr val="bg1"/>
                </a:solidFill>
              </a:rPr>
              <a:t>Sometimes</a:t>
            </a:r>
            <a:r>
              <a:rPr lang="en-US" sz="1700" dirty="0">
                <a:solidFill>
                  <a:schemeClr val="bg1"/>
                </a:solidFill>
              </a:rPr>
              <a:t>, tumors develop on the skin, brain, and spinal cord, with potentially serious consequences. Some tumors develop rapidly, but most grow slowly, and the effect may not be noticeable for several years</a:t>
            </a:r>
            <a:r>
              <a:rPr lang="en-US" sz="1700" dirty="0" smtClean="0">
                <a:solidFill>
                  <a:schemeClr val="bg1"/>
                </a:solidFill>
              </a:rPr>
              <a:t>.</a:t>
            </a:r>
          </a:p>
          <a:p>
            <a:pPr marL="285750" indent="-285750">
              <a:spcAft>
                <a:spcPts val="600"/>
              </a:spcAft>
              <a:buFont typeface="Arial" charset="0"/>
              <a:buChar char="•"/>
            </a:pPr>
            <a:r>
              <a:rPr lang="en-US" sz="1700" dirty="0" smtClean="0">
                <a:solidFill>
                  <a:schemeClr val="bg1"/>
                </a:solidFill>
              </a:rPr>
              <a:t>Regular </a:t>
            </a:r>
            <a:r>
              <a:rPr lang="en-US" sz="1700" dirty="0">
                <a:solidFill>
                  <a:schemeClr val="bg1"/>
                </a:solidFill>
              </a:rPr>
              <a:t>monitoring can enable tumors to be removed before complications arise</a:t>
            </a:r>
            <a:r>
              <a:rPr lang="en-US" sz="1700" dirty="0" smtClean="0">
                <a:solidFill>
                  <a:schemeClr val="bg1"/>
                </a:solidFill>
              </a:rPr>
              <a:t>.</a:t>
            </a:r>
          </a:p>
          <a:p>
            <a:pPr marL="285750" indent="-285750">
              <a:spcAft>
                <a:spcPts val="600"/>
              </a:spcAft>
              <a:buFont typeface="Arial" charset="0"/>
              <a:buChar char="•"/>
            </a:pPr>
            <a:r>
              <a:rPr lang="en-US" sz="1700" dirty="0" smtClean="0">
                <a:solidFill>
                  <a:schemeClr val="bg1"/>
                </a:solidFill>
              </a:rPr>
              <a:t>Spots </a:t>
            </a:r>
            <a:r>
              <a:rPr lang="en-US" sz="1700" dirty="0">
                <a:solidFill>
                  <a:schemeClr val="bg1"/>
                </a:solidFill>
              </a:rPr>
              <a:t>of light brown pigmentation may occur, but they will less common and fewer in number than in patients with Nf1.Cataracts may occur. If a child develops a cataract, this may be a sign of Nf2. These are easily removed, and not generally problematic, if treated.</a:t>
            </a:r>
          </a:p>
        </p:txBody>
      </p:sp>
    </p:spTree>
    <p:extLst>
      <p:ext uri="{BB962C8B-B14F-4D97-AF65-F5344CB8AC3E}">
        <p14:creationId xmlns:p14="http://schemas.microsoft.com/office/powerpoint/2010/main" val="1269607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solidFill>
                  <a:schemeClr val="tx1"/>
                </a:solidFill>
                <a:latin typeface="Franklin Gothic Heavy" charset="0"/>
                <a:ea typeface="Franklin Gothic Heavy" charset="0"/>
                <a:cs typeface="Franklin Gothic Heavy" charset="0"/>
              </a:rPr>
              <a:t>Schwannomatosis</a:t>
            </a:r>
            <a:endParaRPr lang="en-US" b="0" dirty="0">
              <a:solidFill>
                <a:schemeClr val="tx1"/>
              </a:solidFill>
              <a:latin typeface="Franklin Gothic Heavy" charset="0"/>
              <a:ea typeface="Franklin Gothic Heavy" charset="0"/>
              <a:cs typeface="Franklin Gothic Heavy" charset="0"/>
            </a:endParaRPr>
          </a:p>
        </p:txBody>
      </p:sp>
      <p:sp>
        <p:nvSpPr>
          <p:cNvPr id="3" name="Rectangle 2"/>
          <p:cNvSpPr/>
          <p:nvPr/>
        </p:nvSpPr>
        <p:spPr>
          <a:xfrm>
            <a:off x="1324708" y="2194116"/>
            <a:ext cx="10316307" cy="3093154"/>
          </a:xfrm>
          <a:prstGeom prst="rect">
            <a:avLst/>
          </a:prstGeom>
        </p:spPr>
        <p:txBody>
          <a:bodyPr wrap="square">
            <a:spAutoFit/>
          </a:bodyPr>
          <a:lstStyle/>
          <a:p>
            <a:pPr marL="285750" indent="-285750">
              <a:spcAft>
                <a:spcPts val="600"/>
              </a:spcAft>
              <a:buFont typeface="Arial" charset="0"/>
              <a:buChar char="•"/>
            </a:pPr>
            <a:r>
              <a:rPr lang="en-US" sz="2000" dirty="0" err="1">
                <a:solidFill>
                  <a:schemeClr val="bg1"/>
                </a:solidFill>
              </a:rPr>
              <a:t>Schwannomatosis</a:t>
            </a:r>
            <a:r>
              <a:rPr lang="en-US" sz="2000" dirty="0">
                <a:solidFill>
                  <a:schemeClr val="bg1"/>
                </a:solidFill>
              </a:rPr>
              <a:t> is a rare form of neurofibromatosis, genetically distinct from Nf1 and Nf2. </a:t>
            </a:r>
            <a:endParaRPr lang="en-US" sz="2000" dirty="0" smtClean="0">
              <a:solidFill>
                <a:schemeClr val="bg1"/>
              </a:solidFill>
            </a:endParaRPr>
          </a:p>
          <a:p>
            <a:pPr marL="285750" indent="-285750">
              <a:spcAft>
                <a:spcPts val="600"/>
              </a:spcAft>
              <a:buFont typeface="Arial" charset="0"/>
              <a:buChar char="•"/>
            </a:pPr>
            <a:r>
              <a:rPr lang="en-US" sz="2000" dirty="0" smtClean="0">
                <a:solidFill>
                  <a:schemeClr val="bg1"/>
                </a:solidFill>
              </a:rPr>
              <a:t>It </a:t>
            </a:r>
            <a:r>
              <a:rPr lang="en-US" sz="2000" dirty="0">
                <a:solidFill>
                  <a:schemeClr val="bg1"/>
                </a:solidFill>
              </a:rPr>
              <a:t>affects fewer than 1 in 40,000 people</a:t>
            </a:r>
            <a:r>
              <a:rPr lang="en-US" sz="2000" dirty="0" smtClean="0">
                <a:solidFill>
                  <a:schemeClr val="bg1"/>
                </a:solidFill>
              </a:rPr>
              <a:t>.</a:t>
            </a:r>
          </a:p>
          <a:p>
            <a:pPr marL="285750" indent="-285750">
              <a:spcAft>
                <a:spcPts val="600"/>
              </a:spcAft>
              <a:buFont typeface="Arial" charset="0"/>
              <a:buChar char="•"/>
            </a:pPr>
            <a:r>
              <a:rPr lang="en-US" sz="2000" dirty="0" smtClean="0">
                <a:solidFill>
                  <a:schemeClr val="bg1"/>
                </a:solidFill>
              </a:rPr>
              <a:t>Schwannomas</a:t>
            </a:r>
            <a:r>
              <a:rPr lang="en-US" sz="2000" dirty="0">
                <a:solidFill>
                  <a:schemeClr val="bg1"/>
                </a:solidFill>
              </a:rPr>
              <a:t>, or tumors in the tissue around a nerve, can develop anywhere in the body, except for the vestibulocochlear nerve, the nerve that goes to the ear. </a:t>
            </a:r>
            <a:endParaRPr lang="en-US" sz="2000" dirty="0" smtClean="0">
              <a:solidFill>
                <a:schemeClr val="bg1"/>
              </a:solidFill>
            </a:endParaRPr>
          </a:p>
          <a:p>
            <a:pPr marL="285750" indent="-285750">
              <a:spcAft>
                <a:spcPts val="600"/>
              </a:spcAft>
              <a:buFont typeface="Arial" charset="0"/>
              <a:buChar char="•"/>
            </a:pPr>
            <a:r>
              <a:rPr lang="en-US" sz="2000" dirty="0" smtClean="0">
                <a:solidFill>
                  <a:schemeClr val="bg1"/>
                </a:solidFill>
              </a:rPr>
              <a:t>It </a:t>
            </a:r>
            <a:r>
              <a:rPr lang="en-US" sz="2000" dirty="0">
                <a:solidFill>
                  <a:schemeClr val="bg1"/>
                </a:solidFill>
              </a:rPr>
              <a:t>does not involve the </a:t>
            </a:r>
            <a:r>
              <a:rPr lang="en-US" sz="2000" dirty="0" err="1">
                <a:solidFill>
                  <a:schemeClr val="bg1"/>
                </a:solidFill>
              </a:rPr>
              <a:t>neurofibromas</a:t>
            </a:r>
            <a:r>
              <a:rPr lang="en-US" sz="2000" dirty="0">
                <a:solidFill>
                  <a:schemeClr val="bg1"/>
                </a:solidFill>
              </a:rPr>
              <a:t> characteristic of Nf1 and Nf2.The tumors can cause severe pain, numbness, tingling, and weakness in the toes and fingers.</a:t>
            </a:r>
          </a:p>
        </p:txBody>
      </p:sp>
    </p:spTree>
    <p:extLst>
      <p:ext uri="{BB962C8B-B14F-4D97-AF65-F5344CB8AC3E}">
        <p14:creationId xmlns:p14="http://schemas.microsoft.com/office/powerpoint/2010/main" val="492790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7"/>
            <a:ext cx="10571998" cy="1194043"/>
          </a:xfrm>
        </p:spPr>
        <p:txBody>
          <a:bodyPr anchor="ctr"/>
          <a:lstStyle/>
          <a:p>
            <a:r>
              <a:rPr lang="en-US" b="0" dirty="0" smtClean="0">
                <a:latin typeface="Franklin Gothic Heavy" charset="0"/>
                <a:ea typeface="Franklin Gothic Heavy" charset="0"/>
                <a:cs typeface="Franklin Gothic Heavy" charset="0"/>
              </a:rPr>
              <a:t>Symptoms</a:t>
            </a:r>
            <a:endParaRPr lang="en-US" b="0" dirty="0">
              <a:latin typeface="Franklin Gothic Heavy" charset="0"/>
              <a:ea typeface="Franklin Gothic Heavy" charset="0"/>
              <a:cs typeface="Franklin Gothic Heavy" charset="0"/>
            </a:endParaRPr>
          </a:p>
        </p:txBody>
      </p:sp>
      <p:sp>
        <p:nvSpPr>
          <p:cNvPr id="3" name="Rectangle 1"/>
          <p:cNvSpPr>
            <a:spLocks noChangeArrowheads="1"/>
          </p:cNvSpPr>
          <p:nvPr/>
        </p:nvSpPr>
        <p:spPr bwMode="auto">
          <a:xfrm>
            <a:off x="1418491" y="2178163"/>
            <a:ext cx="9355015" cy="4370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0" tIns="0" rIns="0" bIns="0" numCol="1" anchor="t"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ts val="600"/>
              </a:spcAft>
              <a:buClrTx/>
              <a:buSzTx/>
              <a:buFont typeface="Arial" charset="0"/>
              <a:buChar char="•"/>
              <a:tabLst/>
            </a:pP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Birthmarks </a:t>
            </a: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and freckles are a common sign of Nf1</a:t>
            </a: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a:t>
            </a:r>
            <a:endParaRPr lang="en-CA" altLang="x-none" sz="2400" u="sng" dirty="0">
              <a:solidFill>
                <a:schemeClr val="bg1"/>
              </a:solidFill>
              <a:latin typeface="Franklin Gothic Book" charset="0"/>
              <a:ea typeface="Franklin Gothic Book" charset="0"/>
              <a:cs typeface="Franklin Gothic Book" charset="0"/>
            </a:endParaRPr>
          </a:p>
          <a:p>
            <a:pPr marL="342900" marR="0" lvl="0" indent="-342900" algn="l" defTabSz="914400" rtl="0" eaLnBrk="0" fontAlgn="base" latinLnBrk="0" hangingPunct="0">
              <a:lnSpc>
                <a:spcPct val="100000"/>
              </a:lnSpc>
              <a:spcBef>
                <a:spcPct val="0"/>
              </a:spcBef>
              <a:spcAft>
                <a:spcPts val="600"/>
              </a:spcAft>
              <a:buClrTx/>
              <a:buSzTx/>
              <a:buFont typeface="Arial" charset="0"/>
              <a:buChar char="•"/>
              <a:tabLst/>
            </a:pP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Neurofibromatosis </a:t>
            </a: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can </a:t>
            </a: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affe</a:t>
            </a:r>
            <a:r>
              <a:rPr kumimoji="0" lang="en-CA"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c</a:t>
            </a: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t </a:t>
            </a: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all neural crest cells, including Schwann cells, melanocytes, and endoneurial fibroblasts. It may affect the bones, causing severe pain.</a:t>
            </a:r>
          </a:p>
          <a:p>
            <a:pPr marL="342900" marR="0" lvl="0" indent="-342900" algn="l" defTabSz="914400" rtl="0" eaLnBrk="0" fontAlgn="base" latinLnBrk="0" hangingPunct="0">
              <a:lnSpc>
                <a:spcPct val="100000"/>
              </a:lnSpc>
              <a:spcBef>
                <a:spcPct val="0"/>
              </a:spcBef>
              <a:spcAft>
                <a:spcPts val="600"/>
              </a:spcAft>
              <a:buClrTx/>
              <a:buSzTx/>
              <a:buFont typeface="Arial" charset="0"/>
              <a:buChar char="•"/>
              <a:tabLst/>
            </a:pP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The disorder can spread throughout the whole body, leading to tumors and unusual skin pigmentation.</a:t>
            </a:r>
          </a:p>
          <a:p>
            <a:pPr marL="342900" marR="0" lvl="0" indent="-342900" algn="l" defTabSz="914400" rtl="0" eaLnBrk="0" fontAlgn="base" latinLnBrk="0" hangingPunct="0">
              <a:lnSpc>
                <a:spcPct val="100000"/>
              </a:lnSpc>
              <a:spcBef>
                <a:spcPct val="0"/>
              </a:spcBef>
              <a:spcAft>
                <a:spcPts val="600"/>
              </a:spcAft>
              <a:buClrTx/>
              <a:buSzTx/>
              <a:buFont typeface="Arial" charset="0"/>
              <a:buChar char="•"/>
              <a:tabLst/>
            </a:pP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It can manifest as bumps under the skin, colored spots, bone problems, pressure on spinal nerve roots, and other neurological problems.</a:t>
            </a:r>
          </a:p>
          <a:p>
            <a:pPr marL="342900" marR="0" lvl="0" indent="-342900" algn="l" defTabSz="914400" rtl="0" eaLnBrk="0" fontAlgn="base" latinLnBrk="0" hangingPunct="0">
              <a:lnSpc>
                <a:spcPct val="100000"/>
              </a:lnSpc>
              <a:spcBef>
                <a:spcPct val="0"/>
              </a:spcBef>
              <a:spcAft>
                <a:spcPts val="600"/>
              </a:spcAft>
              <a:buClrTx/>
              <a:buSzTx/>
              <a:buFont typeface="Arial" charset="0"/>
              <a:buChar char="•"/>
              <a:tabLst/>
            </a:pP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Learning disabilities, behavioral problems, and vision </a:t>
            </a: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or</a:t>
            </a:r>
            <a:r>
              <a:rPr kumimoji="0" lang="en-CA" altLang="x-none" sz="2400" b="0" strike="noStrike" cap="none" normalizeH="0" baseline="0" dirty="0" smtClean="0">
                <a:ln>
                  <a:noFill/>
                </a:ln>
                <a:solidFill>
                  <a:schemeClr val="bg1"/>
                </a:solidFill>
                <a:effectLst/>
                <a:latin typeface="Franklin Gothic Book" charset="0"/>
                <a:ea typeface="Franklin Gothic Book" charset="0"/>
                <a:cs typeface="Franklin Gothic Book" charset="0"/>
              </a:rPr>
              <a:t> hearing</a:t>
            </a:r>
            <a:r>
              <a:rPr kumimoji="0" lang="en-CA" altLang="x-none" sz="2400" b="0" strike="noStrike" cap="none" normalizeH="0" dirty="0" smtClean="0">
                <a:ln>
                  <a:noFill/>
                </a:ln>
                <a:solidFill>
                  <a:schemeClr val="bg1"/>
                </a:solidFill>
                <a:effectLst/>
                <a:latin typeface="Franklin Gothic Book" charset="0"/>
                <a:ea typeface="Franklin Gothic Book" charset="0"/>
                <a:cs typeface="Franklin Gothic Book" charset="0"/>
              </a:rPr>
              <a:t> loss </a:t>
            </a:r>
            <a:r>
              <a:rPr kumimoji="0" lang="x-none" altLang="x-none" sz="2400" b="0" u="none" strike="noStrike" cap="none" normalizeH="0" baseline="0" dirty="0" smtClean="0">
                <a:ln>
                  <a:noFill/>
                </a:ln>
                <a:solidFill>
                  <a:schemeClr val="bg1"/>
                </a:solidFill>
                <a:effectLst/>
                <a:latin typeface="Franklin Gothic Book" charset="0"/>
                <a:ea typeface="Franklin Gothic Book" charset="0"/>
                <a:cs typeface="Franklin Gothic Book" charset="0"/>
              </a:rPr>
              <a:t>may </a:t>
            </a:r>
            <a:r>
              <a:rPr kumimoji="0" lang="x-none" altLang="x-none" sz="2400" b="0" u="none" strike="noStrike" cap="none" normalizeH="0" baseline="0" dirty="0">
                <a:ln>
                  <a:noFill/>
                </a:ln>
                <a:solidFill>
                  <a:schemeClr val="bg1"/>
                </a:solidFill>
                <a:effectLst/>
                <a:latin typeface="Franklin Gothic Book" charset="0"/>
                <a:ea typeface="Franklin Gothic Book" charset="0"/>
                <a:cs typeface="Franklin Gothic Book" charset="0"/>
              </a:rPr>
              <a:t>arise.</a:t>
            </a:r>
          </a:p>
        </p:txBody>
      </p:sp>
    </p:spTree>
    <p:extLst>
      <p:ext uri="{BB962C8B-B14F-4D97-AF65-F5344CB8AC3E}">
        <p14:creationId xmlns:p14="http://schemas.microsoft.com/office/powerpoint/2010/main" val="1579820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a:t>
            </a:r>
            <a:endParaRPr lang="en-US" dirty="0"/>
          </a:p>
        </p:txBody>
      </p:sp>
      <p:sp>
        <p:nvSpPr>
          <p:cNvPr id="3" name="Rectangle 2"/>
          <p:cNvSpPr/>
          <p:nvPr/>
        </p:nvSpPr>
        <p:spPr>
          <a:xfrm>
            <a:off x="1359876" y="2115576"/>
            <a:ext cx="10374923" cy="4524315"/>
          </a:xfrm>
          <a:prstGeom prst="rect">
            <a:avLst/>
          </a:prstGeom>
        </p:spPr>
        <p:txBody>
          <a:bodyPr wrap="square">
            <a:spAutoFit/>
          </a:bodyPr>
          <a:lstStyle/>
          <a:p>
            <a:r>
              <a:rPr lang="en-US" sz="1600" dirty="0">
                <a:solidFill>
                  <a:schemeClr val="bg1"/>
                </a:solidFill>
                <a:latin typeface="+mj-lt"/>
              </a:rPr>
              <a:t>Nf1 is normally diagnosed during childhood. </a:t>
            </a:r>
            <a:r>
              <a:rPr lang="en-US" sz="1600" dirty="0" smtClean="0">
                <a:solidFill>
                  <a:schemeClr val="bg1"/>
                </a:solidFill>
                <a:latin typeface="+mj-lt"/>
              </a:rPr>
              <a:t>A diagnosis is </a:t>
            </a:r>
            <a:r>
              <a:rPr lang="en-US" sz="1600" dirty="0">
                <a:solidFill>
                  <a:schemeClr val="bg1"/>
                </a:solidFill>
                <a:latin typeface="+mj-lt"/>
              </a:rPr>
              <a:t>confirmed when a patient has at least two of the following:</a:t>
            </a:r>
          </a:p>
          <a:p>
            <a:pPr marL="285750" indent="-285750">
              <a:buFont typeface="Arial" charset="0"/>
              <a:buChar char="•"/>
            </a:pPr>
            <a:r>
              <a:rPr lang="en-US" sz="1600" dirty="0">
                <a:solidFill>
                  <a:schemeClr val="bg1"/>
                </a:solidFill>
                <a:latin typeface="+mj-lt"/>
              </a:rPr>
              <a:t>Family history of Nf1</a:t>
            </a:r>
          </a:p>
          <a:p>
            <a:pPr marL="285750" indent="-285750">
              <a:buFont typeface="Arial" charset="0"/>
              <a:buChar char="•"/>
            </a:pPr>
            <a:r>
              <a:rPr lang="en-US" sz="1600" dirty="0">
                <a:solidFill>
                  <a:schemeClr val="bg1"/>
                </a:solidFill>
                <a:latin typeface="+mj-lt"/>
              </a:rPr>
              <a:t>A glioma, or tumor, on the optic nerve, usually without symptoms</a:t>
            </a:r>
          </a:p>
          <a:p>
            <a:pPr marL="285750" indent="-285750">
              <a:buFont typeface="Arial" charset="0"/>
              <a:buChar char="•"/>
            </a:pPr>
            <a:r>
              <a:rPr lang="en-US" sz="1600" dirty="0">
                <a:solidFill>
                  <a:schemeClr val="bg1"/>
                </a:solidFill>
                <a:latin typeface="+mj-lt"/>
              </a:rPr>
              <a:t>Lesions in the bone</a:t>
            </a:r>
          </a:p>
          <a:p>
            <a:pPr marL="285750" indent="-285750">
              <a:buFont typeface="Arial" charset="0"/>
              <a:buChar char="•"/>
            </a:pPr>
            <a:r>
              <a:rPr lang="en-US" sz="1600" dirty="0">
                <a:solidFill>
                  <a:schemeClr val="bg1"/>
                </a:solidFill>
                <a:latin typeface="+mj-lt"/>
              </a:rPr>
              <a:t>At least six café-au-</a:t>
            </a:r>
            <a:r>
              <a:rPr lang="en-US" sz="1600" dirty="0" err="1">
                <a:solidFill>
                  <a:schemeClr val="bg1"/>
                </a:solidFill>
                <a:latin typeface="+mj-lt"/>
              </a:rPr>
              <a:t>lait</a:t>
            </a:r>
            <a:r>
              <a:rPr lang="en-US" sz="1600" dirty="0">
                <a:solidFill>
                  <a:schemeClr val="bg1"/>
                </a:solidFill>
                <a:latin typeface="+mj-lt"/>
              </a:rPr>
              <a:t> spots measuring more than 5 millimeters across in children or 15 millimeters in adolescents and adults</a:t>
            </a:r>
          </a:p>
          <a:p>
            <a:pPr marL="285750" indent="-285750">
              <a:buFont typeface="Arial" charset="0"/>
              <a:buChar char="•"/>
            </a:pPr>
            <a:r>
              <a:rPr lang="en-US" sz="1600" dirty="0">
                <a:solidFill>
                  <a:schemeClr val="bg1"/>
                </a:solidFill>
                <a:latin typeface="+mj-lt"/>
              </a:rPr>
              <a:t>At least two </a:t>
            </a:r>
            <a:r>
              <a:rPr lang="en-US" sz="1600" dirty="0" err="1">
                <a:solidFill>
                  <a:schemeClr val="bg1"/>
                </a:solidFill>
                <a:latin typeface="+mj-lt"/>
              </a:rPr>
              <a:t>Lisch</a:t>
            </a:r>
            <a:r>
              <a:rPr lang="en-US" sz="1600" dirty="0">
                <a:solidFill>
                  <a:schemeClr val="bg1"/>
                </a:solidFill>
                <a:latin typeface="+mj-lt"/>
              </a:rPr>
              <a:t> nodules, or small brown spots in the iris</a:t>
            </a:r>
          </a:p>
          <a:p>
            <a:pPr marL="285750" indent="-285750">
              <a:buFont typeface="Arial" charset="0"/>
              <a:buChar char="•"/>
            </a:pPr>
            <a:r>
              <a:rPr lang="en-US" sz="1600" dirty="0">
                <a:solidFill>
                  <a:schemeClr val="bg1"/>
                </a:solidFill>
                <a:latin typeface="+mj-lt"/>
              </a:rPr>
              <a:t>Freckling in the armpits, under the breast, or in the groin area</a:t>
            </a:r>
          </a:p>
          <a:p>
            <a:pPr marL="285750" indent="-285750">
              <a:buFont typeface="Arial" charset="0"/>
              <a:buChar char="•"/>
            </a:pPr>
            <a:r>
              <a:rPr lang="en-US" sz="1600" dirty="0">
                <a:solidFill>
                  <a:schemeClr val="bg1"/>
                </a:solidFill>
                <a:latin typeface="+mj-lt"/>
              </a:rPr>
              <a:t>Two or more </a:t>
            </a:r>
            <a:r>
              <a:rPr lang="en-US" sz="1600" dirty="0" err="1">
                <a:solidFill>
                  <a:schemeClr val="bg1"/>
                </a:solidFill>
                <a:latin typeface="+mj-lt"/>
              </a:rPr>
              <a:t>neurofibromas</a:t>
            </a:r>
            <a:r>
              <a:rPr lang="en-US" sz="1600" dirty="0">
                <a:solidFill>
                  <a:schemeClr val="bg1"/>
                </a:solidFill>
                <a:latin typeface="+mj-lt"/>
              </a:rPr>
              <a:t>, or one "</a:t>
            </a:r>
            <a:r>
              <a:rPr lang="en-US" sz="1600" dirty="0" smtClean="0">
                <a:solidFill>
                  <a:schemeClr val="bg1"/>
                </a:solidFill>
                <a:latin typeface="+mj-lt"/>
              </a:rPr>
              <a:t>plexiform”</a:t>
            </a:r>
          </a:p>
          <a:p>
            <a:pPr marL="285750" indent="-285750">
              <a:buFont typeface="Arial" charset="0"/>
              <a:buChar char="•"/>
            </a:pPr>
            <a:endParaRPr lang="en-US" sz="1600" dirty="0">
              <a:solidFill>
                <a:schemeClr val="bg1"/>
              </a:solidFill>
              <a:latin typeface="+mj-lt"/>
            </a:endParaRPr>
          </a:p>
          <a:p>
            <a:r>
              <a:rPr lang="en-US" sz="1600" dirty="0" err="1">
                <a:solidFill>
                  <a:schemeClr val="bg1"/>
                </a:solidFill>
                <a:latin typeface="+mj-lt"/>
              </a:rPr>
              <a:t>Plexiforms</a:t>
            </a:r>
            <a:r>
              <a:rPr lang="en-US" sz="1600" dirty="0">
                <a:solidFill>
                  <a:schemeClr val="bg1"/>
                </a:solidFill>
                <a:latin typeface="+mj-lt"/>
              </a:rPr>
              <a:t> affect around  </a:t>
            </a:r>
            <a:r>
              <a:rPr lang="en-US" sz="1600" dirty="0" smtClean="0">
                <a:solidFill>
                  <a:schemeClr val="bg1"/>
                </a:solidFill>
                <a:latin typeface="+mj-lt"/>
              </a:rPr>
              <a:t>25 percent of </a:t>
            </a:r>
            <a:r>
              <a:rPr lang="en-US" sz="1600" dirty="0">
                <a:solidFill>
                  <a:schemeClr val="bg1"/>
                </a:solidFill>
                <a:latin typeface="+mj-lt"/>
              </a:rPr>
              <a:t>people with </a:t>
            </a:r>
            <a:r>
              <a:rPr lang="en-US" sz="1600" dirty="0" smtClean="0">
                <a:solidFill>
                  <a:schemeClr val="bg1"/>
                </a:solidFill>
                <a:latin typeface="+mj-lt"/>
              </a:rPr>
              <a:t>Nf1.  </a:t>
            </a:r>
            <a:r>
              <a:rPr lang="en-US" sz="1600" dirty="0" err="1" smtClean="0">
                <a:solidFill>
                  <a:schemeClr val="bg1"/>
                </a:solidFill>
                <a:latin typeface="+mj-lt"/>
              </a:rPr>
              <a:t>Plexiforms</a:t>
            </a:r>
            <a:r>
              <a:rPr lang="en-US" sz="1600" dirty="0" smtClean="0">
                <a:solidFill>
                  <a:schemeClr val="bg1"/>
                </a:solidFill>
                <a:latin typeface="+mj-lt"/>
              </a:rPr>
              <a:t> </a:t>
            </a:r>
            <a:r>
              <a:rPr lang="en-US" sz="1600" dirty="0">
                <a:solidFill>
                  <a:schemeClr val="bg1"/>
                </a:solidFill>
                <a:latin typeface="+mj-lt"/>
              </a:rPr>
              <a:t>are </a:t>
            </a:r>
            <a:r>
              <a:rPr lang="en-US" sz="1600" dirty="0" err="1">
                <a:solidFill>
                  <a:schemeClr val="bg1"/>
                </a:solidFill>
                <a:latin typeface="+mj-lt"/>
              </a:rPr>
              <a:t>neurofibromas</a:t>
            </a:r>
            <a:r>
              <a:rPr lang="en-US" sz="1600" dirty="0">
                <a:solidFill>
                  <a:schemeClr val="bg1"/>
                </a:solidFill>
                <a:latin typeface="+mj-lt"/>
              </a:rPr>
              <a:t> that spread around large nerves as they grow, causing the nerve to become thick and misshapen. They feel like knots or cords under the skin. They can be large, painful and disfiguring. </a:t>
            </a:r>
            <a:r>
              <a:rPr lang="en-US" sz="1600" dirty="0" err="1">
                <a:solidFill>
                  <a:schemeClr val="bg1"/>
                </a:solidFill>
                <a:latin typeface="+mj-lt"/>
              </a:rPr>
              <a:t>Plexiforms</a:t>
            </a:r>
            <a:r>
              <a:rPr lang="en-US" sz="1600" dirty="0">
                <a:solidFill>
                  <a:schemeClr val="bg1"/>
                </a:solidFill>
                <a:latin typeface="+mj-lt"/>
              </a:rPr>
              <a:t> normally start to form during childhood</a:t>
            </a:r>
            <a:r>
              <a:rPr lang="en-US" sz="1600" dirty="0" smtClean="0">
                <a:solidFill>
                  <a:schemeClr val="bg1"/>
                </a:solidFill>
                <a:latin typeface="+mj-lt"/>
              </a:rPr>
              <a:t>.</a:t>
            </a:r>
          </a:p>
          <a:p>
            <a:endParaRPr lang="en-US" sz="1600" dirty="0">
              <a:solidFill>
                <a:schemeClr val="bg1"/>
              </a:solidFill>
              <a:latin typeface="+mj-lt"/>
            </a:endParaRPr>
          </a:p>
          <a:p>
            <a:r>
              <a:rPr lang="en-US" sz="1600" dirty="0">
                <a:solidFill>
                  <a:schemeClr val="bg1"/>
                </a:solidFill>
                <a:latin typeface="+mj-lt"/>
              </a:rPr>
              <a:t>A special lamp is used to check for skin marks. Other diagnostic tools include an X-ray, CT or </a:t>
            </a:r>
            <a:r>
              <a:rPr lang="en-US" sz="1600" dirty="0" smtClean="0">
                <a:solidFill>
                  <a:schemeClr val="bg1"/>
                </a:solidFill>
                <a:latin typeface="+mj-lt"/>
              </a:rPr>
              <a:t>MRI scan, and </a:t>
            </a:r>
            <a:r>
              <a:rPr lang="en-US" sz="1600" dirty="0">
                <a:solidFill>
                  <a:schemeClr val="bg1"/>
                </a:solidFill>
                <a:latin typeface="+mj-lt"/>
              </a:rPr>
              <a:t>a genetic blood test.</a:t>
            </a:r>
            <a:endParaRPr lang="en-US" sz="1600" b="0" i="0" dirty="0">
              <a:solidFill>
                <a:schemeClr val="bg1"/>
              </a:solidFill>
              <a:effectLst/>
              <a:latin typeface="+mj-lt"/>
            </a:endParaRPr>
          </a:p>
        </p:txBody>
      </p:sp>
    </p:spTree>
    <p:extLst>
      <p:ext uri="{BB962C8B-B14F-4D97-AF65-F5344CB8AC3E}">
        <p14:creationId xmlns:p14="http://schemas.microsoft.com/office/powerpoint/2010/main" val="1302928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a:t>
            </a:r>
            <a:endParaRPr lang="en-US" dirty="0"/>
          </a:p>
        </p:txBody>
      </p:sp>
      <p:sp>
        <p:nvSpPr>
          <p:cNvPr id="3" name="Rectangle 2"/>
          <p:cNvSpPr/>
          <p:nvPr/>
        </p:nvSpPr>
        <p:spPr>
          <a:xfrm>
            <a:off x="1418491" y="2291422"/>
            <a:ext cx="10374923" cy="3693319"/>
          </a:xfrm>
          <a:prstGeom prst="rect">
            <a:avLst/>
          </a:prstGeom>
        </p:spPr>
        <p:txBody>
          <a:bodyPr wrap="square">
            <a:spAutoFit/>
          </a:bodyPr>
          <a:lstStyle/>
          <a:p>
            <a:r>
              <a:rPr lang="en-US" dirty="0">
                <a:solidFill>
                  <a:schemeClr val="bg1"/>
                </a:solidFill>
                <a:latin typeface="+mj-lt"/>
              </a:rPr>
              <a:t>Symptoms of Nf2 normally appear around puberty or in adulthood. </a:t>
            </a:r>
            <a:endParaRPr lang="en-US" dirty="0" smtClean="0">
              <a:solidFill>
                <a:schemeClr val="bg1"/>
              </a:solidFill>
              <a:latin typeface="+mj-lt"/>
            </a:endParaRPr>
          </a:p>
          <a:p>
            <a:endParaRPr lang="en-US" dirty="0" smtClean="0">
              <a:solidFill>
                <a:schemeClr val="bg1"/>
              </a:solidFill>
              <a:latin typeface="+mj-lt"/>
            </a:endParaRPr>
          </a:p>
          <a:p>
            <a:r>
              <a:rPr lang="en-US" dirty="0" smtClean="0">
                <a:solidFill>
                  <a:schemeClr val="bg1"/>
                </a:solidFill>
                <a:latin typeface="+mj-lt"/>
              </a:rPr>
              <a:t>The </a:t>
            </a:r>
            <a:r>
              <a:rPr lang="en-US" dirty="0">
                <a:solidFill>
                  <a:schemeClr val="bg1"/>
                </a:solidFill>
                <a:latin typeface="+mj-lt"/>
              </a:rPr>
              <a:t>most common age of onset tends to be from 18 to 24 years</a:t>
            </a:r>
            <a:r>
              <a:rPr lang="en-US" dirty="0" smtClean="0">
                <a:solidFill>
                  <a:schemeClr val="bg1"/>
                </a:solidFill>
                <a:latin typeface="+mj-lt"/>
              </a:rPr>
              <a:t>.</a:t>
            </a:r>
          </a:p>
          <a:p>
            <a:endParaRPr lang="en-US" dirty="0" smtClean="0">
              <a:solidFill>
                <a:schemeClr val="bg1"/>
              </a:solidFill>
              <a:latin typeface="+mj-lt"/>
            </a:endParaRPr>
          </a:p>
          <a:p>
            <a:r>
              <a:rPr lang="en-US" dirty="0" smtClean="0">
                <a:solidFill>
                  <a:schemeClr val="bg1"/>
                </a:solidFill>
                <a:latin typeface="+mj-lt"/>
              </a:rPr>
              <a:t>A </a:t>
            </a:r>
            <a:r>
              <a:rPr lang="en-US" dirty="0">
                <a:solidFill>
                  <a:schemeClr val="bg1"/>
                </a:solidFill>
                <a:latin typeface="+mj-lt"/>
              </a:rPr>
              <a:t>diagnosis of Nf2 is made when there is</a:t>
            </a:r>
            <a:r>
              <a:rPr lang="en-US" dirty="0" smtClean="0">
                <a:solidFill>
                  <a:schemeClr val="bg1"/>
                </a:solidFill>
                <a:latin typeface="+mj-lt"/>
              </a:rPr>
              <a:t>:</a:t>
            </a:r>
          </a:p>
          <a:p>
            <a:pPr marL="285750" indent="-285750">
              <a:buFont typeface="Arial" charset="0"/>
              <a:buChar char="•"/>
            </a:pPr>
            <a:r>
              <a:rPr lang="en-US" dirty="0" smtClean="0">
                <a:solidFill>
                  <a:schemeClr val="bg1"/>
                </a:solidFill>
                <a:latin typeface="+mj-lt"/>
              </a:rPr>
              <a:t>Acoustic </a:t>
            </a:r>
            <a:r>
              <a:rPr lang="en-US" dirty="0">
                <a:solidFill>
                  <a:schemeClr val="bg1"/>
                </a:solidFill>
                <a:latin typeface="+mj-lt"/>
              </a:rPr>
              <a:t>neuroma in one ear, plus two or more typical symptoms, such as cataracts, brain tumors, and a family history of the </a:t>
            </a:r>
            <a:r>
              <a:rPr lang="en-US" dirty="0" smtClean="0">
                <a:solidFill>
                  <a:schemeClr val="bg1"/>
                </a:solidFill>
                <a:latin typeface="+mj-lt"/>
              </a:rPr>
              <a:t>condition</a:t>
            </a:r>
          </a:p>
          <a:p>
            <a:pPr marL="285750" indent="-285750">
              <a:buFont typeface="Arial" charset="0"/>
              <a:buChar char="•"/>
            </a:pPr>
            <a:r>
              <a:rPr lang="en-US" dirty="0" smtClean="0">
                <a:solidFill>
                  <a:schemeClr val="bg1"/>
                </a:solidFill>
                <a:latin typeface="+mj-lt"/>
              </a:rPr>
              <a:t>Acoustic </a:t>
            </a:r>
            <a:r>
              <a:rPr lang="en-US" dirty="0">
                <a:solidFill>
                  <a:schemeClr val="bg1"/>
                </a:solidFill>
                <a:latin typeface="+mj-lt"/>
              </a:rPr>
              <a:t>neuroma in both </a:t>
            </a:r>
            <a:r>
              <a:rPr lang="en-US" dirty="0" smtClean="0">
                <a:solidFill>
                  <a:schemeClr val="bg1"/>
                </a:solidFill>
                <a:latin typeface="+mj-lt"/>
              </a:rPr>
              <a:t>ears</a:t>
            </a:r>
          </a:p>
          <a:p>
            <a:pPr marL="285750" indent="-285750">
              <a:buFont typeface="Arial" charset="0"/>
              <a:buChar char="•"/>
            </a:pPr>
            <a:r>
              <a:rPr lang="en-US" dirty="0" smtClean="0">
                <a:solidFill>
                  <a:schemeClr val="bg1"/>
                </a:solidFill>
                <a:latin typeface="+mj-lt"/>
              </a:rPr>
              <a:t>Acoustic </a:t>
            </a:r>
            <a:r>
              <a:rPr lang="en-US" dirty="0">
                <a:solidFill>
                  <a:schemeClr val="bg1"/>
                </a:solidFill>
                <a:latin typeface="+mj-lt"/>
              </a:rPr>
              <a:t>neuroma plus brain or spinal tumors, detected by an MRI or CT </a:t>
            </a:r>
            <a:r>
              <a:rPr lang="en-US" dirty="0" smtClean="0">
                <a:solidFill>
                  <a:schemeClr val="bg1"/>
                </a:solidFill>
                <a:latin typeface="+mj-lt"/>
              </a:rPr>
              <a:t>scan</a:t>
            </a:r>
          </a:p>
          <a:p>
            <a:pPr marL="285750" indent="-285750">
              <a:buFont typeface="Arial" charset="0"/>
              <a:buChar char="•"/>
            </a:pPr>
            <a:r>
              <a:rPr lang="en-US" dirty="0" smtClean="0">
                <a:solidFill>
                  <a:schemeClr val="bg1"/>
                </a:solidFill>
                <a:latin typeface="+mj-lt"/>
              </a:rPr>
              <a:t>A </a:t>
            </a:r>
            <a:r>
              <a:rPr lang="en-US" dirty="0">
                <a:solidFill>
                  <a:schemeClr val="bg1"/>
                </a:solidFill>
                <a:latin typeface="+mj-lt"/>
              </a:rPr>
              <a:t>faulty gene, identified through a blood </a:t>
            </a:r>
            <a:r>
              <a:rPr lang="en-US" dirty="0" smtClean="0">
                <a:solidFill>
                  <a:schemeClr val="bg1"/>
                </a:solidFill>
                <a:latin typeface="+mj-lt"/>
              </a:rPr>
              <a:t>test</a:t>
            </a:r>
          </a:p>
          <a:p>
            <a:endParaRPr lang="en-US" dirty="0">
              <a:solidFill>
                <a:schemeClr val="bg1"/>
              </a:solidFill>
              <a:latin typeface="+mj-lt"/>
            </a:endParaRPr>
          </a:p>
          <a:p>
            <a:r>
              <a:rPr lang="en-US" dirty="0" smtClean="0">
                <a:solidFill>
                  <a:schemeClr val="bg1"/>
                </a:solidFill>
                <a:latin typeface="+mj-lt"/>
              </a:rPr>
              <a:t>A </a:t>
            </a:r>
            <a:r>
              <a:rPr lang="en-US" dirty="0">
                <a:solidFill>
                  <a:schemeClr val="bg1"/>
                </a:solidFill>
                <a:latin typeface="+mj-lt"/>
              </a:rPr>
              <a:t>person with Nf2 will be referred to a neurologist. Hearing and eye tests will check for cataracts, other eye problems, and hearing problems.</a:t>
            </a:r>
            <a:endParaRPr lang="en-US" b="0" i="0" dirty="0">
              <a:solidFill>
                <a:schemeClr val="bg1"/>
              </a:solidFill>
              <a:effectLst/>
              <a:latin typeface="+mj-lt"/>
            </a:endParaRPr>
          </a:p>
        </p:txBody>
      </p:sp>
    </p:spTree>
    <p:extLst>
      <p:ext uri="{BB962C8B-B14F-4D97-AF65-F5344CB8AC3E}">
        <p14:creationId xmlns:p14="http://schemas.microsoft.com/office/powerpoint/2010/main" val="14969964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Custom 2">
      <a:dk1>
        <a:srgbClr val="000000"/>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203</TotalTime>
  <Words>847</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Century Gothic</vt:lpstr>
      <vt:lpstr>Franklin Gothic Book</vt:lpstr>
      <vt:lpstr>Franklin Gothic Heavy</vt:lpstr>
      <vt:lpstr>Mangal</vt:lpstr>
      <vt:lpstr>Wingdings 2</vt:lpstr>
      <vt:lpstr>Quotable</vt:lpstr>
      <vt:lpstr>NEUROFIBROMATOSIS noo r-oh-fahy-broh-muh-toh-sis</vt:lpstr>
      <vt:lpstr>What is it???</vt:lpstr>
      <vt:lpstr>Types of Neurofibromatosis</vt:lpstr>
      <vt:lpstr>Neurofibromatosis 1 </vt:lpstr>
      <vt:lpstr>Neurofibromatosis 2 </vt:lpstr>
      <vt:lpstr>Schwannomatosis</vt:lpstr>
      <vt:lpstr>Symptoms</vt:lpstr>
      <vt:lpstr>Diagnosis</vt:lpstr>
      <vt:lpstr>Diagnosis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NEUROFIBROMATOSIS noo r-oh-fahy-broh-muh-toh-sis</dc:title>
  <dc:creator>Connie Krahenbil</dc:creator>
  <cp:lastModifiedBy>Executive Director</cp:lastModifiedBy>
  <cp:revision>15</cp:revision>
  <dcterms:created xsi:type="dcterms:W3CDTF">2017-05-15T19:08:32Z</dcterms:created>
  <dcterms:modified xsi:type="dcterms:W3CDTF">2017-05-18T00:34:53Z</dcterms:modified>
</cp:coreProperties>
</file>